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02" r:id="rId3"/>
    <p:sldId id="953" r:id="rId5"/>
    <p:sldId id="964" r:id="rId6"/>
    <p:sldId id="955" r:id="rId7"/>
    <p:sldId id="956" r:id="rId8"/>
    <p:sldId id="957" r:id="rId9"/>
    <p:sldId id="958" r:id="rId10"/>
    <p:sldId id="959" r:id="rId11"/>
    <p:sldId id="960" r:id="rId12"/>
    <p:sldId id="961" r:id="rId13"/>
    <p:sldId id="966" r:id="rId14"/>
    <p:sldId id="967" r:id="rId15"/>
    <p:sldId id="968" r:id="rId16"/>
    <p:sldId id="278" r:id="rId17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5FA"/>
    <a:srgbClr val="D6E2F2"/>
    <a:srgbClr val="F79646"/>
    <a:srgbClr val="7493D8"/>
    <a:srgbClr val="497B35"/>
    <a:srgbClr val="99F181"/>
    <a:srgbClr val="8EEB87"/>
    <a:srgbClr val="00A249"/>
    <a:srgbClr val="0278A1"/>
    <a:srgbClr val="FE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39" autoAdjust="0"/>
    <p:restoredTop sz="96310" autoAdjust="0"/>
  </p:normalViewPr>
  <p:slideViewPr>
    <p:cSldViewPr>
      <p:cViewPr varScale="1">
        <p:scale>
          <a:sx n="113" d="100"/>
          <a:sy n="113" d="100"/>
        </p:scale>
        <p:origin x="-590" y="-72"/>
      </p:cViewPr>
      <p:guideLst>
        <p:guide orient="horz" pos="1684"/>
        <p:guide orient="horz" pos="250"/>
        <p:guide orient="horz" pos="2884"/>
        <p:guide orient="horz" pos="346"/>
        <p:guide orient="horz" pos="704"/>
        <p:guide orient="horz" pos="874"/>
        <p:guide orient="horz" pos="976"/>
        <p:guide pos="2862"/>
        <p:guide pos="5378"/>
        <p:guide pos="293"/>
        <p:guide pos="4235"/>
        <p:guide pos="1480"/>
        <p:guide pos="2449"/>
        <p:guide pos="1547"/>
        <p:guide pos="963"/>
      </p:guideLst>
    </p:cSldViewPr>
  </p:slideViewPr>
  <p:outlineViewPr>
    <p:cViewPr>
      <p:scale>
        <a:sx n="33" d="100"/>
        <a:sy n="33" d="100"/>
      </p:scale>
      <p:origin x="0" y="232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D39B2-41CF-4DEA-A056-F1DE89C55B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EDBA6-3167-4CE9-B928-339579E207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86D78-31DF-493B-968A-39C1B25069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以前的人力系统主要解决人事事务性工作，现在人力系统不仅要解决人事事务性工作，下页</a:t>
            </a:r>
            <a:r>
              <a:rPr kumimoji="1" lang="en-US" altLang="zh-CN" dirty="0" smtClean="0"/>
              <a:t>PPT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F72AB-036C-F947-A380-0D802F2B1BD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63950"/>
            <a:ext cx="8362950" cy="3798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82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5"/>
            </a:lvl2pPr>
            <a:lvl3pPr marL="514350" indent="0">
              <a:buNone/>
              <a:defRPr sz="900"/>
            </a:lvl3pPr>
            <a:lvl4pPr marL="771525" indent="0">
              <a:buNone/>
              <a:defRPr sz="790"/>
            </a:lvl4pPr>
            <a:lvl5pPr marL="1028700" indent="0">
              <a:buNone/>
              <a:defRPr sz="790"/>
            </a:lvl5pPr>
            <a:lvl6pPr marL="1285875" indent="0">
              <a:buNone/>
              <a:defRPr sz="790"/>
            </a:lvl6pPr>
            <a:lvl7pPr marL="1543050" indent="0">
              <a:buNone/>
              <a:defRPr sz="790"/>
            </a:lvl7pPr>
            <a:lvl8pPr marL="1800225" indent="0">
              <a:buNone/>
              <a:defRPr sz="790"/>
            </a:lvl8pPr>
            <a:lvl9pPr marL="2057400" indent="0">
              <a:buNone/>
              <a:defRPr sz="79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3747"/>
            <a:ext cx="8362950" cy="3798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5141" y="742953"/>
            <a:ext cx="4097337" cy="3664744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5"/>
            </a:lvl4pPr>
            <a:lvl5pPr>
              <a:defRPr sz="1015"/>
            </a:lvl5pPr>
            <a:lvl6pPr>
              <a:defRPr sz="1015"/>
            </a:lvl6pPr>
            <a:lvl7pPr>
              <a:defRPr sz="1015"/>
            </a:lvl7pPr>
            <a:lvl8pPr>
              <a:defRPr sz="1015"/>
            </a:lvl8pPr>
            <a:lvl9pPr>
              <a:defRPr sz="101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714880" y="742953"/>
            <a:ext cx="4098925" cy="3664744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5"/>
            </a:lvl4pPr>
            <a:lvl5pPr>
              <a:defRPr sz="1015"/>
            </a:lvl5pPr>
            <a:lvl6pPr>
              <a:defRPr sz="1015"/>
            </a:lvl6pPr>
            <a:lvl7pPr>
              <a:defRPr sz="1015"/>
            </a:lvl7pPr>
            <a:lvl8pPr>
              <a:defRPr sz="1015"/>
            </a:lvl8pPr>
            <a:lvl9pPr>
              <a:defRPr sz="101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156516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3747"/>
            <a:ext cx="8362950" cy="3798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57203" y="1076328"/>
            <a:ext cx="3008313" cy="3518297"/>
          </a:xfrm>
        </p:spPr>
        <p:txBody>
          <a:bodyPr/>
          <a:lstStyle>
            <a:lvl1pPr marL="0" indent="0">
              <a:buNone/>
              <a:defRPr sz="790"/>
            </a:lvl1pPr>
            <a:lvl2pPr marL="257175" indent="0">
              <a:buNone/>
              <a:defRPr sz="675"/>
            </a:lvl2pPr>
            <a:lvl3pPr marL="514350" indent="0">
              <a:buNone/>
              <a:defRPr sz="565"/>
            </a:lvl3pPr>
            <a:lvl4pPr marL="771525" indent="0">
              <a:buNone/>
              <a:defRPr sz="505"/>
            </a:lvl4pPr>
            <a:lvl5pPr marL="1028700" indent="0">
              <a:buNone/>
              <a:defRPr sz="505"/>
            </a:lvl5pPr>
            <a:lvl6pPr marL="1285875" indent="0">
              <a:buNone/>
              <a:defRPr sz="505"/>
            </a:lvl6pPr>
            <a:lvl7pPr marL="1543050" indent="0">
              <a:buNone/>
              <a:defRPr sz="505"/>
            </a:lvl7pPr>
            <a:lvl8pPr marL="1800225" indent="0">
              <a:buNone/>
              <a:defRPr sz="505"/>
            </a:lvl8pPr>
            <a:lvl9pPr marL="2057400" indent="0">
              <a:buNone/>
              <a:defRPr sz="50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90"/>
            </a:lvl1pPr>
            <a:lvl2pPr marL="257175" indent="0">
              <a:buNone/>
              <a:defRPr sz="675"/>
            </a:lvl2pPr>
            <a:lvl3pPr marL="514350" indent="0">
              <a:buNone/>
              <a:defRPr sz="565"/>
            </a:lvl3pPr>
            <a:lvl4pPr marL="771525" indent="0">
              <a:buNone/>
              <a:defRPr sz="505"/>
            </a:lvl4pPr>
            <a:lvl5pPr marL="1028700" indent="0">
              <a:buNone/>
              <a:defRPr sz="505"/>
            </a:lvl5pPr>
            <a:lvl6pPr marL="1285875" indent="0">
              <a:buNone/>
              <a:defRPr sz="505"/>
            </a:lvl6pPr>
            <a:lvl7pPr marL="1543050" indent="0">
              <a:buNone/>
              <a:defRPr sz="505"/>
            </a:lvl7pPr>
            <a:lvl8pPr marL="1800225" indent="0">
              <a:buNone/>
              <a:defRPr sz="505"/>
            </a:lvl8pPr>
            <a:lvl9pPr marL="2057400" indent="0">
              <a:buNone/>
              <a:defRPr sz="50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54152"/>
            <a:ext cx="8362950" cy="3798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37350" y="205985"/>
            <a:ext cx="2090738" cy="420171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5138" y="205985"/>
            <a:ext cx="6119812" cy="4201715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41722" y="191691"/>
            <a:ext cx="8362950" cy="3798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538" y="742953"/>
            <a:ext cx="8348663" cy="36647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496869" y="4911329"/>
            <a:ext cx="2120503" cy="142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0" tIns="0" rIns="0" bIns="0"/>
          <a:lstStyle/>
          <a:p>
            <a:pPr marL="193040" indent="-193040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505" b="1" dirty="0">
              <a:solidFill>
                <a:schemeClr val="bg1"/>
              </a:solidFill>
              <a:ea typeface="+mn-ea"/>
            </a:endParaRP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457200" y="588169"/>
            <a:ext cx="8399860" cy="1191"/>
          </a:xfrm>
          <a:prstGeom prst="line">
            <a:avLst/>
          </a:prstGeom>
          <a:noFill/>
          <a:ln w="31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9158" name="Picture 2" descr="C:\Users\PC\Desktop\edss.jpg"/>
          <p:cNvPicPr>
            <a:picLocks noChangeAspect="1" noChangeArrowheads="1"/>
          </p:cNvPicPr>
          <p:nvPr/>
        </p:nvPicPr>
        <p:blipFill>
          <a:blip r:embed="rId15" cstate="print">
            <a:biLevel thresh="50000"/>
          </a:blip>
          <a:srcRect/>
          <a:stretch>
            <a:fillRect/>
          </a:stretch>
        </p:blipFill>
        <p:spPr bwMode="auto">
          <a:xfrm>
            <a:off x="-6985" y="2382"/>
            <a:ext cx="9144000" cy="5141119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</p:pic>
      <p:sp>
        <p:nvSpPr>
          <p:cNvPr id="10" name="矩形 1"/>
          <p:cNvSpPr>
            <a:spLocks noChangeArrowheads="1"/>
          </p:cNvSpPr>
          <p:nvPr/>
        </p:nvSpPr>
        <p:spPr bwMode="auto">
          <a:xfrm flipV="1">
            <a:off x="-1270" y="420370"/>
            <a:ext cx="9145270" cy="3600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5pPr>
      <a:lvl6pPr marL="257175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6pPr>
      <a:lvl7pPr marL="514350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7pPr>
      <a:lvl8pPr marL="771525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8pPr>
      <a:lvl9pPr marL="1028700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32715" indent="-132715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1125">
          <a:solidFill>
            <a:schemeClr val="tx1"/>
          </a:solidFill>
          <a:latin typeface="+mn-lt"/>
          <a:ea typeface="+mn-ea"/>
          <a:cs typeface="+mn-cs"/>
        </a:defRPr>
      </a:lvl1pPr>
      <a:lvl2pPr marL="259080" indent="-125095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–"/>
        <a:defRPr>
          <a:solidFill>
            <a:schemeClr val="tx1"/>
          </a:solidFill>
          <a:latin typeface="+mn-lt"/>
        </a:defRPr>
      </a:lvl2pPr>
      <a:lvl3pPr marL="382270" indent="-122555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900">
          <a:solidFill>
            <a:schemeClr val="tx1"/>
          </a:solidFill>
          <a:latin typeface="+mn-lt"/>
        </a:defRPr>
      </a:lvl3pPr>
      <a:lvl4pPr marL="514350" indent="-131445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–"/>
        <a:defRPr sz="790">
          <a:solidFill>
            <a:schemeClr val="tx1"/>
          </a:solidFill>
          <a:latin typeface="+mn-lt"/>
        </a:defRPr>
      </a:lvl4pPr>
      <a:lvl5pPr marL="645160" indent="-129540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790">
          <a:solidFill>
            <a:schemeClr val="tx1"/>
          </a:solidFill>
          <a:latin typeface="+mn-lt"/>
        </a:defRPr>
      </a:lvl5pPr>
      <a:lvl6pPr marL="902335" indent="-129540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790">
          <a:solidFill>
            <a:schemeClr val="tx1"/>
          </a:solidFill>
          <a:latin typeface="+mn-lt"/>
        </a:defRPr>
      </a:lvl6pPr>
      <a:lvl7pPr marL="1159510" indent="-129540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790">
          <a:solidFill>
            <a:schemeClr val="tx1"/>
          </a:solidFill>
          <a:latin typeface="+mn-lt"/>
        </a:defRPr>
      </a:lvl7pPr>
      <a:lvl8pPr marL="1416685" indent="-129540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790">
          <a:solidFill>
            <a:schemeClr val="tx1"/>
          </a:solidFill>
          <a:latin typeface="+mn-lt"/>
        </a:defRPr>
      </a:lvl8pPr>
      <a:lvl9pPr marL="1673860" indent="-129540" algn="l" rtl="0" eaLnBrk="1" fontAlgn="base" hangingPunct="1">
        <a:spcBef>
          <a:spcPct val="20000"/>
        </a:spcBef>
        <a:spcAft>
          <a:spcPct val="0"/>
        </a:spcAft>
        <a:buClr>
          <a:srgbClr val="FF7C23"/>
        </a:buClr>
        <a:buChar char="•"/>
        <a:defRPr sz="79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959485" y="1562100"/>
            <a:ext cx="77527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</a:t>
            </a: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人力资源管理系统项目启动会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021267" y="2263507"/>
            <a:ext cx="5833397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019810" y="2209165"/>
            <a:ext cx="7530465" cy="1257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1557AE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5278515" y="2727198"/>
            <a:ext cx="2375663" cy="2389465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7651293" y="2727198"/>
            <a:ext cx="2190839" cy="2149511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959485" y="3045460"/>
            <a:ext cx="5831840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服务中国医改   推动医院精细化管理</a:t>
            </a:r>
            <a:endParaRPr lang="zh-CN" altLang="en-US" sz="2400" b="1" kern="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065" y="25400"/>
            <a:ext cx="1336040" cy="3721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会议内容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22"/>
          <p:cNvSpPr>
            <a:spLocks noChangeArrowheads="1"/>
          </p:cNvSpPr>
          <p:nvPr/>
        </p:nvSpPr>
        <p:spPr bwMode="auto">
          <a:xfrm>
            <a:off x="1330643" y="1613822"/>
            <a:ext cx="5439965" cy="478631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anchor="ctr"/>
          <a:p>
            <a:pPr>
              <a:lnSpc>
                <a:spcPct val="150000"/>
              </a:lnSpc>
            </a:pP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二、软件介绍</a:t>
            </a:r>
            <a:endParaRPr lang="en-US" altLang="zh-CN" sz="15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1067514" y="1609059"/>
            <a:ext cx="148829" cy="478631"/>
          </a:xfrm>
          <a:prstGeom prst="rect">
            <a:avLst/>
          </a:prstGeom>
          <a:solidFill>
            <a:srgbClr val="4265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p>
            <a:pPr algn="r"/>
            <a:endParaRPr lang="zh-CN" altLang="zh-CN" sz="975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7" name="矩形 25"/>
          <p:cNvSpPr>
            <a:spLocks noChangeArrowheads="1"/>
          </p:cNvSpPr>
          <p:nvPr/>
        </p:nvSpPr>
        <p:spPr bwMode="auto">
          <a:xfrm>
            <a:off x="1329452" y="2764529"/>
            <a:ext cx="5439966" cy="478631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anchor="ctr"/>
          <a:p>
            <a:pPr>
              <a:lnSpc>
                <a:spcPct val="150000"/>
              </a:lnSpc>
            </a:pP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、项目实施计划</a:t>
            </a:r>
            <a:endParaRPr lang="en-US" altLang="zh-CN" sz="15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26"/>
          <p:cNvSpPr>
            <a:spLocks noChangeArrowheads="1"/>
          </p:cNvSpPr>
          <p:nvPr/>
        </p:nvSpPr>
        <p:spPr bwMode="auto">
          <a:xfrm>
            <a:off x="1067514" y="2760958"/>
            <a:ext cx="148829" cy="478631"/>
          </a:xfrm>
          <a:prstGeom prst="rect">
            <a:avLst/>
          </a:prstGeom>
          <a:solidFill>
            <a:srgbClr val="4265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p>
            <a:pPr algn="r"/>
            <a:endParaRPr lang="zh-CN" altLang="zh-CN" sz="975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" name="矩形 35"/>
          <p:cNvSpPr>
            <a:spLocks noChangeArrowheads="1"/>
          </p:cNvSpPr>
          <p:nvPr/>
        </p:nvSpPr>
        <p:spPr bwMode="auto">
          <a:xfrm>
            <a:off x="1331833" y="1086374"/>
            <a:ext cx="5439966" cy="478631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anchor="ctr"/>
          <a:p>
            <a:pPr>
              <a:lnSpc>
                <a:spcPct val="150000"/>
              </a:lnSpc>
            </a:pP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一、项目目标</a:t>
            </a:r>
            <a:r>
              <a:rPr lang="en-US" altLang="zh-CN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endParaRPr lang="en-US" altLang="zh-CN" sz="15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1067514" y="1080422"/>
            <a:ext cx="148829" cy="478631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</p:spPr>
        <p:txBody>
          <a:bodyPr anchor="ctr"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975" kern="0">
              <a:solidFill>
                <a:srgbClr val="CC33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矩形 35"/>
          <p:cNvSpPr>
            <a:spLocks noChangeArrowheads="1"/>
          </p:cNvSpPr>
          <p:nvPr/>
        </p:nvSpPr>
        <p:spPr bwMode="auto">
          <a:xfrm>
            <a:off x="1342550" y="2175232"/>
            <a:ext cx="5439966" cy="478631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anchor="ctr"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、项目组成员和职责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23"/>
          <p:cNvSpPr>
            <a:spLocks noChangeArrowheads="1"/>
          </p:cNvSpPr>
          <p:nvPr/>
        </p:nvSpPr>
        <p:spPr bwMode="auto">
          <a:xfrm>
            <a:off x="1078231" y="2169279"/>
            <a:ext cx="148829" cy="478631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</p:spPr>
        <p:txBody>
          <a:bodyPr anchor="ctr"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975" kern="0">
              <a:solidFill>
                <a:srgbClr val="CC330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065" y="25400"/>
            <a:ext cx="1336040" cy="3721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项目目标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6535" y="736600"/>
            <a:ext cx="7853045" cy="2228112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实现数据标准化、流程规范化，搭建统一的人事数据管理平台，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实现精细化操作和管控，实现对人员、合同、考勤、薪酬、招聘数据精细化核算，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运用智能分析工具实现人力资源数据多角度多层次精细化分析，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对职工提供精细化服务，提升工作效率和职工满意</a:t>
            </a: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度。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endParaRPr lang="zh-CN" altLang="en-US" sz="1405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/>
          <p:cNvSpPr/>
          <p:nvPr/>
        </p:nvSpPr>
        <p:spPr>
          <a:xfrm>
            <a:off x="7143768" y="781982"/>
            <a:ext cx="1185998" cy="3811158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050" dirty="0">
                <a:solidFill>
                  <a:schemeClr val="tx1"/>
                </a:solidFill>
              </a:rPr>
              <a:t>第三方系统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  <p:sp>
        <p:nvSpPr>
          <p:cNvPr id="58" name="矩形: 圆角 57"/>
          <p:cNvSpPr/>
          <p:nvPr/>
        </p:nvSpPr>
        <p:spPr>
          <a:xfrm>
            <a:off x="695576" y="3851852"/>
            <a:ext cx="5283045" cy="768232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52" name="矩形: 圆角 51"/>
          <p:cNvSpPr/>
          <p:nvPr/>
        </p:nvSpPr>
        <p:spPr>
          <a:xfrm>
            <a:off x="697512" y="2067866"/>
            <a:ext cx="5283045" cy="1091075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" name="矩形: 圆角 1"/>
          <p:cNvSpPr/>
          <p:nvPr/>
        </p:nvSpPr>
        <p:spPr>
          <a:xfrm>
            <a:off x="635903" y="771008"/>
            <a:ext cx="5283045" cy="721385"/>
          </a:xfrm>
          <a:prstGeom prst="roundRect">
            <a:avLst>
              <a:gd name="adj" fmla="val 11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1" name="矩形 10"/>
          <p:cNvSpPr/>
          <p:nvPr/>
        </p:nvSpPr>
        <p:spPr>
          <a:xfrm>
            <a:off x="1726244" y="1271918"/>
            <a:ext cx="4703143" cy="23502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数据仓库</a:t>
            </a:r>
            <a:endParaRPr lang="zh-CN" altLang="en-US" sz="900" dirty="0"/>
          </a:p>
        </p:txBody>
      </p:sp>
      <p:sp>
        <p:nvSpPr>
          <p:cNvPr id="12" name="矩形 11"/>
          <p:cNvSpPr/>
          <p:nvPr/>
        </p:nvSpPr>
        <p:spPr>
          <a:xfrm>
            <a:off x="5678438" y="1995370"/>
            <a:ext cx="739739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bg1"/>
                </a:solidFill>
              </a:rPr>
              <a:t>招聘管理</a:t>
            </a:r>
            <a:endParaRPr lang="zh-CN" altLang="en-US" sz="900" b="1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85918" y="3853816"/>
            <a:ext cx="4643470" cy="3617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自助应用</a:t>
            </a:r>
            <a:endParaRPr lang="zh-CN" altLang="en-US" sz="900" dirty="0"/>
          </a:p>
        </p:txBody>
      </p:sp>
      <p:sp>
        <p:nvSpPr>
          <p:cNvPr id="24" name="矩形 23"/>
          <p:cNvSpPr/>
          <p:nvPr/>
        </p:nvSpPr>
        <p:spPr>
          <a:xfrm>
            <a:off x="1785919" y="4262213"/>
            <a:ext cx="739739" cy="361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员工自助</a:t>
            </a:r>
            <a:endParaRPr lang="zh-CN" altLang="en-US" sz="900" dirty="0"/>
          </a:p>
        </p:txBody>
      </p:sp>
      <p:sp>
        <p:nvSpPr>
          <p:cNvPr id="25" name="矩形 24"/>
          <p:cNvSpPr/>
          <p:nvPr/>
        </p:nvSpPr>
        <p:spPr>
          <a:xfrm>
            <a:off x="2721223" y="4249057"/>
            <a:ext cx="739739" cy="361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领导查询</a:t>
            </a:r>
            <a:endParaRPr lang="zh-CN" altLang="en-US" sz="900" dirty="0"/>
          </a:p>
        </p:txBody>
      </p:sp>
      <p:sp>
        <p:nvSpPr>
          <p:cNvPr id="26" name="矩形 25"/>
          <p:cNvSpPr/>
          <p:nvPr/>
        </p:nvSpPr>
        <p:spPr>
          <a:xfrm>
            <a:off x="3749209" y="4242479"/>
            <a:ext cx="739739" cy="361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/>
              <a:t>HR</a:t>
            </a:r>
            <a:r>
              <a:rPr lang="zh-CN" altLang="en-US" sz="900" dirty="0"/>
              <a:t>工作台</a:t>
            </a:r>
            <a:endParaRPr lang="zh-CN" altLang="en-US" sz="900" dirty="0"/>
          </a:p>
        </p:txBody>
      </p:sp>
      <p:sp>
        <p:nvSpPr>
          <p:cNvPr id="27" name="矩形 26"/>
          <p:cNvSpPr/>
          <p:nvPr/>
        </p:nvSpPr>
        <p:spPr>
          <a:xfrm>
            <a:off x="4748686" y="4236398"/>
            <a:ext cx="739739" cy="361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/>
              <a:t>PC</a:t>
            </a:r>
            <a:r>
              <a:rPr lang="zh-CN" altLang="en-US" sz="900" dirty="0"/>
              <a:t>端</a:t>
            </a:r>
            <a:endParaRPr lang="zh-CN" altLang="en-US" sz="900" dirty="0"/>
          </a:p>
        </p:txBody>
      </p:sp>
      <p:sp>
        <p:nvSpPr>
          <p:cNvPr id="28" name="矩形 27"/>
          <p:cNvSpPr/>
          <p:nvPr/>
        </p:nvSpPr>
        <p:spPr>
          <a:xfrm>
            <a:off x="5695274" y="4229820"/>
            <a:ext cx="739739" cy="361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手机端</a:t>
            </a:r>
            <a:endParaRPr lang="zh-CN" altLang="en-US" sz="900" dirty="0"/>
          </a:p>
        </p:txBody>
      </p:sp>
      <p:sp>
        <p:nvSpPr>
          <p:cNvPr id="4" name="文本框 3"/>
          <p:cNvSpPr txBox="1"/>
          <p:nvPr/>
        </p:nvSpPr>
        <p:spPr>
          <a:xfrm>
            <a:off x="761185" y="1018002"/>
            <a:ext cx="792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决策支持</a:t>
            </a:r>
            <a:endParaRPr lang="zh-CN" altLang="en-US" sz="1200" dirty="0"/>
          </a:p>
        </p:txBody>
      </p:sp>
      <p:sp>
        <p:nvSpPr>
          <p:cNvPr id="29" name="文本框 28"/>
          <p:cNvSpPr txBox="1"/>
          <p:nvPr/>
        </p:nvSpPr>
        <p:spPr>
          <a:xfrm>
            <a:off x="822794" y="24648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业务</a:t>
            </a:r>
            <a:r>
              <a:rPr lang="zh-CN" altLang="en-US" sz="1200" dirty="0" smtClean="0"/>
              <a:t>管理</a:t>
            </a:r>
            <a:endParaRPr lang="zh-CN" altLang="en-US" sz="1200" dirty="0"/>
          </a:p>
        </p:txBody>
      </p:sp>
      <p:sp>
        <p:nvSpPr>
          <p:cNvPr id="30" name="文本框 29"/>
          <p:cNvSpPr txBox="1"/>
          <p:nvPr/>
        </p:nvSpPr>
        <p:spPr>
          <a:xfrm>
            <a:off x="820858" y="4094812"/>
            <a:ext cx="792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/>
              <a:t>自助服务</a:t>
            </a:r>
            <a:endParaRPr lang="zh-CN" altLang="en-US" sz="1200" dirty="0"/>
          </a:p>
        </p:txBody>
      </p:sp>
      <p:sp>
        <p:nvSpPr>
          <p:cNvPr id="32" name="矩形 31"/>
          <p:cNvSpPr/>
          <p:nvPr/>
        </p:nvSpPr>
        <p:spPr>
          <a:xfrm>
            <a:off x="7313715" y="1095411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</a:rPr>
              <a:t>主管部门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312956" y="1710676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</a:rPr>
              <a:t>财务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313715" y="2251827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</a:rPr>
              <a:t>HIS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13715" y="2830035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</a:rPr>
              <a:t>OA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13715" y="3408243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</a:rPr>
              <a:t>HRP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13715" y="3986452"/>
            <a:ext cx="834970" cy="40795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solidFill>
                  <a:schemeClr val="tx1"/>
                </a:solidFill>
              </a:rPr>
              <a:t>钉钉</a:t>
            </a:r>
            <a:endParaRPr lang="en-US" altLang="zh-CN" sz="900" dirty="0">
              <a:solidFill>
                <a:schemeClr val="tx1"/>
              </a:solidFill>
            </a:endParaRPr>
          </a:p>
          <a:p>
            <a:pPr algn="ctr"/>
            <a:r>
              <a:rPr lang="zh-CN" altLang="en-US" sz="900" dirty="0">
                <a:solidFill>
                  <a:schemeClr val="tx1"/>
                </a:solidFill>
              </a:rPr>
              <a:t>企业微信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26245" y="78198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人力编制分析</a:t>
            </a:r>
            <a:endParaRPr lang="zh-CN" altLang="en-US" sz="900" dirty="0"/>
          </a:p>
        </p:txBody>
      </p:sp>
      <p:sp>
        <p:nvSpPr>
          <p:cNvPr id="45" name="矩形 44"/>
          <p:cNvSpPr/>
          <p:nvPr/>
        </p:nvSpPr>
        <p:spPr>
          <a:xfrm>
            <a:off x="2963656" y="78198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人员工资分析</a:t>
            </a:r>
            <a:endParaRPr lang="zh-CN" altLang="en-US" sz="900" dirty="0"/>
          </a:p>
        </p:txBody>
      </p:sp>
      <p:sp>
        <p:nvSpPr>
          <p:cNvPr id="46" name="矩形 45"/>
          <p:cNvSpPr/>
          <p:nvPr/>
        </p:nvSpPr>
        <p:spPr>
          <a:xfrm>
            <a:off x="4174755" y="78198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人员考勤分析</a:t>
            </a:r>
            <a:endParaRPr lang="zh-CN" altLang="en-US" sz="900" dirty="0"/>
          </a:p>
        </p:txBody>
      </p:sp>
      <p:sp>
        <p:nvSpPr>
          <p:cNvPr id="47" name="矩形 46"/>
          <p:cNvSpPr/>
          <p:nvPr/>
        </p:nvSpPr>
        <p:spPr>
          <a:xfrm>
            <a:off x="5399009" y="78198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人员结构分析</a:t>
            </a:r>
            <a:endParaRPr lang="zh-CN" altLang="en-US" sz="900" dirty="0"/>
          </a:p>
        </p:txBody>
      </p:sp>
      <p:sp>
        <p:nvSpPr>
          <p:cNvPr id="48" name="矩形 47"/>
          <p:cNvSpPr/>
          <p:nvPr/>
        </p:nvSpPr>
        <p:spPr>
          <a:xfrm>
            <a:off x="1726245" y="102856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人力成本分析</a:t>
            </a:r>
            <a:endParaRPr lang="zh-CN" altLang="en-US" sz="900" dirty="0"/>
          </a:p>
        </p:txBody>
      </p:sp>
      <p:sp>
        <p:nvSpPr>
          <p:cNvPr id="49" name="矩形 48"/>
          <p:cNvSpPr/>
          <p:nvPr/>
        </p:nvSpPr>
        <p:spPr>
          <a:xfrm>
            <a:off x="2963656" y="102856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合同信息分析</a:t>
            </a:r>
            <a:endParaRPr lang="zh-CN" altLang="en-US" sz="900" dirty="0"/>
          </a:p>
        </p:txBody>
      </p:sp>
      <p:sp>
        <p:nvSpPr>
          <p:cNvPr id="50" name="矩形 49"/>
          <p:cNvSpPr/>
          <p:nvPr/>
        </p:nvSpPr>
        <p:spPr>
          <a:xfrm>
            <a:off x="4174755" y="102856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人力价值分析</a:t>
            </a:r>
            <a:endParaRPr lang="zh-CN" altLang="en-US" sz="900" dirty="0"/>
          </a:p>
        </p:txBody>
      </p:sp>
      <p:sp>
        <p:nvSpPr>
          <p:cNvPr id="51" name="矩形 50"/>
          <p:cNvSpPr/>
          <p:nvPr/>
        </p:nvSpPr>
        <p:spPr>
          <a:xfrm>
            <a:off x="5399009" y="1028562"/>
            <a:ext cx="1013289" cy="2082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/>
              <a:t>国家统一报表</a:t>
            </a:r>
            <a:endParaRPr lang="zh-CN" altLang="en-US" sz="900" dirty="0"/>
          </a:p>
        </p:txBody>
      </p:sp>
      <p:sp>
        <p:nvSpPr>
          <p:cNvPr id="53" name="矩形 52"/>
          <p:cNvSpPr/>
          <p:nvPr/>
        </p:nvSpPr>
        <p:spPr>
          <a:xfrm>
            <a:off x="5678225" y="2322150"/>
            <a:ext cx="739775" cy="1031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>
                <a:solidFill>
                  <a:schemeClr val="bg1"/>
                </a:solidFill>
              </a:rPr>
              <a:t>招聘计划</a:t>
            </a:r>
            <a:endParaRPr lang="en-US" altLang="zh-CN" sz="825" dirty="0">
              <a:solidFill>
                <a:schemeClr val="bg1"/>
              </a:solidFill>
            </a:endParaRPr>
          </a:p>
          <a:p>
            <a:pPr algn="ctr"/>
            <a:r>
              <a:rPr lang="zh-CN" altLang="en-US" sz="825" dirty="0">
                <a:solidFill>
                  <a:schemeClr val="bg1"/>
                </a:solidFill>
              </a:rPr>
              <a:t>招聘职位</a:t>
            </a:r>
            <a:endParaRPr lang="en-US" altLang="zh-CN" sz="825" dirty="0">
              <a:solidFill>
                <a:schemeClr val="bg1"/>
              </a:solidFill>
            </a:endParaRPr>
          </a:p>
          <a:p>
            <a:pPr algn="ctr"/>
            <a:r>
              <a:rPr lang="zh-CN" altLang="en-US" sz="825" dirty="0">
                <a:solidFill>
                  <a:schemeClr val="bg1"/>
                </a:solidFill>
              </a:rPr>
              <a:t>人才库管理</a:t>
            </a:r>
            <a:endParaRPr lang="en-US" altLang="zh-CN" sz="825" dirty="0">
              <a:solidFill>
                <a:schemeClr val="bg1"/>
              </a:solidFill>
            </a:endParaRPr>
          </a:p>
          <a:p>
            <a:pPr algn="ctr"/>
            <a:r>
              <a:rPr lang="zh-CN" altLang="en-US" sz="825" dirty="0">
                <a:solidFill>
                  <a:schemeClr val="bg1"/>
                </a:solidFill>
              </a:rPr>
              <a:t>招聘官网</a:t>
            </a:r>
            <a:endParaRPr lang="en-US" altLang="zh-CN" sz="825" dirty="0">
              <a:solidFill>
                <a:schemeClr val="bg1"/>
              </a:solidFill>
            </a:endParaRPr>
          </a:p>
          <a:p>
            <a:pPr algn="ctr"/>
            <a:r>
              <a:rPr lang="zh-CN" altLang="en-US" sz="825" dirty="0">
                <a:solidFill>
                  <a:schemeClr val="bg1"/>
                </a:solidFill>
              </a:rPr>
              <a:t>基础设置</a:t>
            </a:r>
            <a:endParaRPr lang="zh-CN" altLang="en-US" sz="825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052" y="25435"/>
            <a:ext cx="1670845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业务功能模块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62590" y="2001052"/>
            <a:ext cx="739740" cy="2870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/>
              <a:t>组织规划</a:t>
            </a:r>
            <a:endParaRPr lang="zh-CN" altLang="en-US" sz="900" b="1" dirty="0"/>
          </a:p>
        </p:txBody>
      </p:sp>
      <p:sp>
        <p:nvSpPr>
          <p:cNvPr id="62" name="矩形 61"/>
          <p:cNvSpPr/>
          <p:nvPr/>
        </p:nvSpPr>
        <p:spPr>
          <a:xfrm>
            <a:off x="2533739" y="2001052"/>
            <a:ext cx="739740" cy="2870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/>
              <a:t>人员管理</a:t>
            </a:r>
            <a:endParaRPr lang="zh-CN" altLang="en-US" sz="900" b="1" dirty="0"/>
          </a:p>
        </p:txBody>
      </p:sp>
      <p:sp>
        <p:nvSpPr>
          <p:cNvPr id="64" name="矩形 63"/>
          <p:cNvSpPr/>
          <p:nvPr/>
        </p:nvSpPr>
        <p:spPr>
          <a:xfrm>
            <a:off x="3318044" y="2001052"/>
            <a:ext cx="739740" cy="2870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/>
              <a:t>薪酬管理</a:t>
            </a:r>
            <a:endParaRPr lang="zh-CN" altLang="en-US" sz="900" b="1" dirty="0"/>
          </a:p>
        </p:txBody>
      </p:sp>
      <p:sp>
        <p:nvSpPr>
          <p:cNvPr id="65" name="矩形 64"/>
          <p:cNvSpPr/>
          <p:nvPr/>
        </p:nvSpPr>
        <p:spPr>
          <a:xfrm>
            <a:off x="4102349" y="2001052"/>
            <a:ext cx="739740" cy="2870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/>
              <a:t>合同管理</a:t>
            </a:r>
            <a:endParaRPr lang="zh-CN" altLang="en-US" sz="900" b="1" dirty="0"/>
          </a:p>
        </p:txBody>
      </p:sp>
      <p:sp>
        <p:nvSpPr>
          <p:cNvPr id="66" name="矩形 65"/>
          <p:cNvSpPr/>
          <p:nvPr/>
        </p:nvSpPr>
        <p:spPr>
          <a:xfrm>
            <a:off x="4899810" y="2001052"/>
            <a:ext cx="739740" cy="2870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/>
              <a:t>考勤管理</a:t>
            </a:r>
            <a:endParaRPr lang="zh-CN" altLang="en-US" sz="900" b="1" dirty="0"/>
          </a:p>
        </p:txBody>
      </p:sp>
      <p:sp>
        <p:nvSpPr>
          <p:cNvPr id="67" name="矩形 66"/>
          <p:cNvSpPr/>
          <p:nvPr/>
        </p:nvSpPr>
        <p:spPr>
          <a:xfrm>
            <a:off x="1762378" y="2317336"/>
            <a:ext cx="739775" cy="10364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/>
              <a:t>组织管理</a:t>
            </a:r>
            <a:endParaRPr lang="en-US" altLang="zh-CN" sz="825" dirty="0"/>
          </a:p>
          <a:p>
            <a:pPr algn="ctr"/>
            <a:r>
              <a:rPr lang="zh-CN" altLang="en-US" sz="825" dirty="0"/>
              <a:t>职务管理</a:t>
            </a:r>
            <a:endParaRPr lang="en-US" altLang="zh-CN" sz="825" dirty="0"/>
          </a:p>
          <a:p>
            <a:pPr algn="ctr"/>
            <a:r>
              <a:rPr lang="zh-CN" altLang="en-US" sz="825" dirty="0"/>
              <a:t>岗位管理</a:t>
            </a:r>
            <a:endParaRPr lang="en-US" altLang="zh-CN" sz="825" dirty="0"/>
          </a:p>
          <a:p>
            <a:pPr algn="ctr"/>
            <a:r>
              <a:rPr lang="zh-CN" altLang="en-US" sz="825" dirty="0"/>
              <a:t>虚拟组织</a:t>
            </a:r>
            <a:endParaRPr lang="zh-CN" altLang="en-US" sz="825" dirty="0"/>
          </a:p>
          <a:p>
            <a:pPr algn="ctr"/>
            <a:r>
              <a:rPr lang="zh-CN" altLang="en-US" sz="825" dirty="0"/>
              <a:t>角色线</a:t>
            </a:r>
            <a:endParaRPr lang="zh-CN" altLang="en-US" sz="825" dirty="0"/>
          </a:p>
        </p:txBody>
      </p:sp>
      <p:sp>
        <p:nvSpPr>
          <p:cNvPr id="68" name="矩形 67"/>
          <p:cNvSpPr/>
          <p:nvPr/>
        </p:nvSpPr>
        <p:spPr>
          <a:xfrm>
            <a:off x="2533886" y="2317336"/>
            <a:ext cx="739775" cy="10364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/>
              <a:t>基本信息</a:t>
            </a:r>
            <a:endParaRPr lang="en-US" altLang="zh-CN" sz="825" dirty="0"/>
          </a:p>
          <a:p>
            <a:pPr algn="ctr"/>
            <a:r>
              <a:rPr lang="zh-CN" altLang="en-US" sz="825" dirty="0"/>
              <a:t>人员子集</a:t>
            </a:r>
            <a:endParaRPr lang="en-US" altLang="zh-CN" sz="825" dirty="0"/>
          </a:p>
          <a:p>
            <a:pPr algn="ctr"/>
            <a:r>
              <a:rPr lang="zh-CN" altLang="en-US" sz="825" dirty="0"/>
              <a:t>人员异动</a:t>
            </a:r>
            <a:endParaRPr lang="en-US" altLang="zh-CN" sz="825" dirty="0"/>
          </a:p>
          <a:p>
            <a:pPr algn="ctr"/>
            <a:r>
              <a:rPr lang="zh-CN" altLang="en-US" sz="825" dirty="0"/>
              <a:t>人事档案</a:t>
            </a:r>
            <a:endParaRPr lang="zh-CN" altLang="en-US" sz="825" dirty="0"/>
          </a:p>
          <a:p>
            <a:pPr algn="ctr"/>
            <a:r>
              <a:rPr lang="zh-CN" altLang="en-US" sz="825" dirty="0"/>
              <a:t>人员报表</a:t>
            </a:r>
            <a:endParaRPr lang="zh-CN" altLang="en-US" sz="825" dirty="0"/>
          </a:p>
        </p:txBody>
      </p:sp>
      <p:sp>
        <p:nvSpPr>
          <p:cNvPr id="69" name="矩形 68"/>
          <p:cNvSpPr/>
          <p:nvPr/>
        </p:nvSpPr>
        <p:spPr>
          <a:xfrm>
            <a:off x="3317915" y="2317336"/>
            <a:ext cx="739775" cy="10364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/>
              <a:t>薪</a:t>
            </a:r>
            <a:r>
              <a:rPr lang="zh-CN" altLang="en-US" sz="825" dirty="0" smtClean="0"/>
              <a:t>酬体系</a:t>
            </a:r>
            <a:endParaRPr lang="en-US" altLang="zh-CN" sz="825" dirty="0"/>
          </a:p>
          <a:p>
            <a:pPr algn="ctr"/>
            <a:r>
              <a:rPr lang="zh-CN" altLang="en-US" sz="825" dirty="0"/>
              <a:t>薪酬核算</a:t>
            </a:r>
            <a:endParaRPr lang="en-US" altLang="zh-CN" sz="825" dirty="0"/>
          </a:p>
          <a:p>
            <a:pPr algn="ctr"/>
            <a:r>
              <a:rPr lang="zh-CN" altLang="en-US" sz="825" dirty="0"/>
              <a:t>薪资发放</a:t>
            </a:r>
            <a:endParaRPr lang="en-US" altLang="zh-CN" sz="825" dirty="0"/>
          </a:p>
          <a:p>
            <a:pPr algn="ctr"/>
            <a:r>
              <a:rPr lang="zh-CN" altLang="en-US" sz="825" dirty="0"/>
              <a:t>社保福利</a:t>
            </a:r>
            <a:endParaRPr lang="zh-CN" altLang="en-US" sz="825" dirty="0"/>
          </a:p>
          <a:p>
            <a:pPr algn="ctr"/>
            <a:r>
              <a:rPr lang="zh-CN" altLang="en-US" sz="825" dirty="0"/>
              <a:t>薪资报表</a:t>
            </a:r>
            <a:endParaRPr lang="zh-CN" altLang="en-US" sz="825" dirty="0"/>
          </a:p>
        </p:txBody>
      </p:sp>
      <p:sp>
        <p:nvSpPr>
          <p:cNvPr id="70" name="矩形 69"/>
          <p:cNvSpPr/>
          <p:nvPr/>
        </p:nvSpPr>
        <p:spPr>
          <a:xfrm>
            <a:off x="4102579" y="2317337"/>
            <a:ext cx="739775" cy="10364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/>
              <a:t>合同签订</a:t>
            </a:r>
            <a:endParaRPr lang="en-US" altLang="zh-CN" sz="825" dirty="0"/>
          </a:p>
          <a:p>
            <a:pPr algn="ctr"/>
            <a:r>
              <a:rPr lang="zh-CN" altLang="en-US" sz="825" dirty="0"/>
              <a:t>合同维护</a:t>
            </a:r>
            <a:endParaRPr lang="en-US" altLang="zh-CN" sz="825" dirty="0"/>
          </a:p>
          <a:p>
            <a:pPr algn="ctr"/>
            <a:r>
              <a:rPr lang="zh-CN" altLang="en-US" sz="825" dirty="0"/>
              <a:t>合同模板</a:t>
            </a:r>
            <a:endParaRPr lang="zh-CN" altLang="en-US" sz="825" dirty="0"/>
          </a:p>
          <a:p>
            <a:pPr algn="ctr"/>
            <a:r>
              <a:rPr lang="zh-CN" altLang="en-US" sz="825" dirty="0">
                <a:ea typeface="宋体" panose="02010600030101010101" pitchFamily="2" charset="-122"/>
              </a:rPr>
              <a:t>合同类型</a:t>
            </a:r>
            <a:endParaRPr lang="en-US" altLang="zh-CN" sz="825" dirty="0"/>
          </a:p>
          <a:p>
            <a:pPr algn="ctr"/>
            <a:r>
              <a:rPr lang="zh-CN" altLang="en-US" sz="825" dirty="0"/>
              <a:t>智能预警</a:t>
            </a:r>
            <a:endParaRPr lang="zh-CN" altLang="en-US" sz="825" dirty="0"/>
          </a:p>
        </p:txBody>
      </p:sp>
      <p:sp>
        <p:nvSpPr>
          <p:cNvPr id="71" name="矩形 70"/>
          <p:cNvSpPr/>
          <p:nvPr/>
        </p:nvSpPr>
        <p:spPr>
          <a:xfrm>
            <a:off x="4899764" y="2317337"/>
            <a:ext cx="739775" cy="10364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825" dirty="0"/>
              <a:t>排班管理</a:t>
            </a:r>
            <a:endParaRPr lang="en-US" altLang="zh-CN" sz="825" dirty="0"/>
          </a:p>
          <a:p>
            <a:pPr algn="ctr"/>
            <a:r>
              <a:rPr lang="zh-CN" altLang="en-US" sz="825" dirty="0"/>
              <a:t>请假管理</a:t>
            </a:r>
            <a:endParaRPr lang="en-US" altLang="zh-CN" sz="825" dirty="0"/>
          </a:p>
          <a:p>
            <a:pPr algn="ctr"/>
            <a:r>
              <a:rPr lang="zh-CN" altLang="en-US" sz="825" dirty="0"/>
              <a:t>加班管理</a:t>
            </a:r>
            <a:endParaRPr lang="zh-CN" altLang="en-US" sz="825" dirty="0"/>
          </a:p>
          <a:p>
            <a:pPr algn="ctr"/>
            <a:r>
              <a:rPr lang="zh-CN" altLang="en-US" sz="825" dirty="0"/>
              <a:t>月结果</a:t>
            </a:r>
            <a:endParaRPr lang="en-US" altLang="zh-CN" sz="825" dirty="0"/>
          </a:p>
          <a:p>
            <a:pPr algn="ctr"/>
            <a:r>
              <a:rPr lang="zh-CN" altLang="en-US" sz="825" dirty="0"/>
              <a:t>考勤报表</a:t>
            </a:r>
            <a:endParaRPr lang="en-US" altLang="zh-CN" sz="8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组织管理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3978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灵活搭建组织架构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，支持多院区组织结构，支持医联体、医共体、集团医院多机构管控模式；</a:t>
            </a:r>
            <a:endParaRPr lang="zh-CN" altLang="en-US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虚拟组织管理，满足医院多形态组织构建与管理；</a:t>
            </a:r>
            <a:endParaRPr lang="zh-CN" altLang="en-US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可追溯时间点组织结构图，了解组织变迁历程助力战略调整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；灵活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设置编制控制方式，保证人员不超编。</a:t>
            </a:r>
            <a:endParaRPr lang="zh-CN" altLang="en-US" sz="1200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2" y="1714494"/>
            <a:ext cx="6643734" cy="325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人员管理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3978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灵活构建开放的人才指标系统，实现员工全生命周期管理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；灵活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便捷的查询方式，实现不同应用场景查询需要；</a:t>
            </a:r>
            <a:endParaRPr lang="zh-CN" altLang="en-US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defTabSz="918845">
              <a:lnSpc>
                <a:spcPct val="200000"/>
              </a:lnSpc>
              <a:spcBef>
                <a:spcPts val="0"/>
              </a:spcBef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信息采集功能，确保数据动态更新，实现信息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共享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强大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的工作流机制，快速满足人事异动业务需求；</a:t>
            </a:r>
            <a:endParaRPr lang="zh-CN" altLang="en-US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多种数据统计方式，实现动态掌握人才结构分布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状况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2" y="1643055"/>
            <a:ext cx="6858048" cy="336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合同管理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3978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根据医院不同用工类型预置不同合同模板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规范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合同标准，对各类人员合同的全面规范化管理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支持合同批量处理，大幅减少人力资源管理工作人员工作量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支持合同台账管理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便于查询统计合同签订总体状况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合同预警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降低合同执行风险。</a:t>
            </a:r>
            <a:endParaRPr lang="zh-CN" altLang="en-US" sz="1200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1" y="1695680"/>
            <a:ext cx="6757907" cy="33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薪酬管理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3978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多薪酬体系、多账套独立管理、独立审核流程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支持薪资核算标准化、发放流程化、全面实现线上管理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强大的调资功能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快速完成薪资变动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的薪酬核算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快速完成工资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发放。</a:t>
            </a:r>
            <a:endParaRPr lang="zh-CN" altLang="en-US" sz="1200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2" y="1714494"/>
            <a:ext cx="6786610" cy="33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考勤管理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3978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灵活的考勤配置与休假管理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实现考勒过程可视化管理和移动化应用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Excel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操作的矩阵排班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满足各科室排班需要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Excel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的考勤上报功能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满足各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科室需要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灵活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的请休假流程控制，确保员工利益和单位利益得到保障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结果根据公式自动汇总，通过流程进行审核控制。</a:t>
            </a:r>
            <a:endParaRPr lang="zh-CN" altLang="en-US" sz="1200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1" y="1714494"/>
            <a:ext cx="671928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052" y="25435"/>
            <a:ext cx="1157884" cy="373759"/>
          </a:xfrm>
          <a:prstGeom prst="rect">
            <a:avLst/>
          </a:prstGeom>
        </p:spPr>
        <p:txBody>
          <a:bodyPr wrap="non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招聘管理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844" y="500048"/>
            <a:ext cx="7853045" cy="11722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招聘需求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招聘计划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招聘职位管理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满足实际招聘需要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构建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医院招聘门户，应聘人员线上注册填写报名材料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形成人才库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人事筛选简历、发送各种通知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 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</a:t>
            </a:r>
            <a:r>
              <a:rPr lang="zh-CN" altLang="en-US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不同岗位类别不同的面试、笔试、终面、试工、录取流程</a:t>
            </a:r>
            <a:r>
              <a:rPr lang="en-US" altLang="zh-CN" sz="1200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;</a:t>
            </a:r>
            <a:endParaRPr lang="en-US" altLang="zh-CN" sz="1200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endParaRPr lang="zh-CN" altLang="en-US" sz="1200" kern="0" dirty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1747" y="1491926"/>
            <a:ext cx="687642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065" y="25400"/>
            <a:ext cx="1870710" cy="3721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项目组结构图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9940" y="829945"/>
            <a:ext cx="1371600" cy="52832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altLang="en-US" sz="1200" b="1" dirty="0">
                <a:solidFill>
                  <a:srgbClr val="000000"/>
                </a:solidFill>
              </a:rPr>
              <a:t>医院</a:t>
            </a:r>
            <a:r>
              <a:rPr lang="zh-CN" altLang="zh-CN" sz="1200" b="1" dirty="0">
                <a:solidFill>
                  <a:srgbClr val="000000"/>
                </a:solidFill>
              </a:rPr>
              <a:t>项目</a:t>
            </a:r>
            <a:endParaRPr lang="zh-CN" alt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altLang="zh-CN" sz="1200" b="1" dirty="0">
                <a:solidFill>
                  <a:srgbClr val="000000"/>
                </a:solidFill>
              </a:rPr>
              <a:t>委员会</a:t>
            </a:r>
            <a:endParaRPr lang="zh-CN" altLang="zh-CN" sz="1200" b="1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75523" y="1539479"/>
            <a:ext cx="1371422" cy="45720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项目总监</a:t>
            </a:r>
            <a:endParaRPr lang="zh-CN" sz="1200" b="1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75523" y="2282429"/>
            <a:ext cx="1371422" cy="45720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项目经理</a:t>
            </a:r>
            <a:endParaRPr lang="zh-CN" sz="1200" b="1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764030" y="3188970"/>
            <a:ext cx="685800" cy="1390015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人力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相关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成员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/>
            <a:endParaRPr lang="zh-CN" alt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989580" y="3196590"/>
            <a:ext cx="685800" cy="134874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altLang="zh-CN" sz="1200" b="1" dirty="0">
                <a:solidFill>
                  <a:srgbClr val="000000"/>
                </a:solidFill>
              </a:rPr>
              <a:t>IT</a:t>
            </a:r>
            <a:endParaRPr lang="zh-CN" alt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相关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成员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/>
            <a:endParaRPr lang="zh-CN" alt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2761233" y="2739629"/>
            <a:ext cx="0" cy="1714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2075523" y="2911079"/>
            <a:ext cx="1295231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2075523" y="2911079"/>
            <a:ext cx="0" cy="2857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3370754" y="2911079"/>
            <a:ext cx="0" cy="2857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5427980" y="845820"/>
            <a:ext cx="1371600" cy="48768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altLang="zh-CN" sz="1200" b="1" dirty="0">
                <a:solidFill>
                  <a:srgbClr val="000000"/>
                </a:solidFill>
              </a:rPr>
              <a:t>乙方项目</a:t>
            </a:r>
            <a:endParaRPr lang="zh-CN" alt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altLang="zh-CN" sz="1200" b="1" dirty="0">
                <a:solidFill>
                  <a:srgbClr val="000000"/>
                </a:solidFill>
              </a:rPr>
              <a:t>委员会</a:t>
            </a:r>
            <a:endParaRPr lang="zh-CN" alt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5427886" y="1539479"/>
            <a:ext cx="1371422" cy="45720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项目总监</a:t>
            </a:r>
            <a:endParaRPr 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5427886" y="2282429"/>
            <a:ext cx="1371422" cy="45720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项目经理</a:t>
            </a:r>
            <a:endParaRPr 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5123126" y="3196829"/>
            <a:ext cx="685711" cy="138292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实施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团队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/>
            <a:endParaRPr lang="zh-CN" alt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6342167" y="3196829"/>
            <a:ext cx="685711" cy="1382920"/>
          </a:xfrm>
          <a:prstGeom prst="rect">
            <a:avLst/>
          </a:prstGeom>
          <a:gradFill rotWithShape="1">
            <a:gsLst>
              <a:gs pos="0">
                <a:srgbClr val="FFCDCD"/>
              </a:gs>
              <a:gs pos="100000">
                <a:srgbClr val="765F5F"/>
              </a:gs>
            </a:gsLst>
            <a:lin ang="18900000" scaled="1"/>
          </a:gradFill>
          <a:ln>
            <a:noFill/>
          </a:ln>
          <a:effectLst>
            <a:prstShdw prst="shdw17" dist="17961" dir="2700000">
              <a:srgbClr val="997B7B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7" rIns="67865" bIns="33337" anchor="ctr"/>
          <a:p>
            <a:pPr algn="ctr" eaLnBrk="0" hangingPunct="0"/>
            <a:r>
              <a:rPr lang="zh-CN" sz="1200" b="1" dirty="0" smtClean="0">
                <a:solidFill>
                  <a:srgbClr val="000000"/>
                </a:solidFill>
              </a:rPr>
              <a:t>项目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研发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zh-CN" sz="1200" b="1" dirty="0">
                <a:solidFill>
                  <a:srgbClr val="000000"/>
                </a:solidFill>
              </a:rPr>
              <a:t>团队</a:t>
            </a:r>
            <a:endParaRPr lang="zh-CN" sz="1200" b="1" dirty="0">
              <a:solidFill>
                <a:srgbClr val="000000"/>
              </a:solidFill>
            </a:endParaRPr>
          </a:p>
          <a:p>
            <a:pPr algn="ctr"/>
            <a:endParaRPr lang="zh-CN" altLang="zh-CN" sz="12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6113597" y="2739629"/>
            <a:ext cx="0" cy="1714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5427886" y="2911079"/>
            <a:ext cx="1295231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5427886" y="2911079"/>
            <a:ext cx="0" cy="2857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>
            <a:off x="6723117" y="2911079"/>
            <a:ext cx="0" cy="28575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>
            <a:off x="3446944" y="1117997"/>
            <a:ext cx="198094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3446944" y="1710929"/>
            <a:ext cx="198094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>
            <a:off x="3446944" y="2511029"/>
            <a:ext cx="198094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6091374" y="1333501"/>
            <a:ext cx="0" cy="161925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</a:ln>
          <a:effectLst>
            <a:prstShdw prst="shdw17" dist="17961" dir="2700000">
              <a:srgbClr val="000000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2707265" y="1388270"/>
            <a:ext cx="0" cy="161925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</a:ln>
          <a:effectLst>
            <a:prstShdw prst="shdw17" dist="17961" dir="2700000">
              <a:srgbClr val="000000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2707265" y="2035970"/>
            <a:ext cx="0" cy="270272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</a:ln>
          <a:effectLst>
            <a:prstShdw prst="shdw17" dist="17961" dir="2700000">
              <a:srgbClr val="000000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>
            <a:off x="6091374" y="2035970"/>
            <a:ext cx="0" cy="270272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</a:ln>
          <a:effectLst>
            <a:prstShdw prst="shdw17" dist="17961" dir="2700000">
              <a:srgbClr val="000000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065" y="25400"/>
            <a:ext cx="2338070" cy="3721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项目成员职责描述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6535" y="736600"/>
            <a:ext cx="7853045" cy="309880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由院方和乙方共同组成项目实施团队，其中包括：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（1）项目总监：负责项目的整体方向和项目高层沟通。保证各部门相关人员积极配合实施工作完成交待的任务。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（2）乙方项目经理：全面负责项目的调研、部署实施、用户培训等工作，与客户方项目经理共同管理项目进展、向高层汇报工作。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（3）院方项目经理：负责协调项目团队成员，负责管理客户方各项目成员的实施工作任务。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（4）各项目组成员：根据自己负责的业务，完成项目经理指定的工作任务。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065" y="25400"/>
            <a:ext cx="1913255" cy="37211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项目实施计划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6535" y="736600"/>
            <a:ext cx="7853045" cy="497840"/>
          </a:xfrm>
          <a:prstGeom prst="rect">
            <a:avLst/>
          </a:prstGeom>
        </p:spPr>
        <p:txBody>
          <a:bodyPr wrap="square" lIns="65343" tIns="32672" rIns="65343" bIns="32672">
            <a:spAutoFit/>
          </a:bodyPr>
          <a:p>
            <a:pPr lvl="0" algn="l" defTabSz="918845" eaLnBrk="1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计划</a:t>
            </a:r>
            <a:r>
              <a:rPr lang="en-US" altLang="zh-CN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405" kern="0" dirty="0" smtClean="0">
                <a:solidFill>
                  <a:srgbClr val="1F1F1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个月内完成实施。具体实施计划表见《01人力资源信息系统项目实施计划.xlsx》。</a:t>
            </a:r>
            <a:endParaRPr lang="zh-CN" altLang="en-US" sz="1405" kern="0" dirty="0" smtClean="0">
              <a:solidFill>
                <a:srgbClr val="1F1F1F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35868" y="3111328"/>
            <a:ext cx="6550886" cy="428400"/>
          </a:xfrm>
          <a:custGeom>
            <a:avLst/>
            <a:gdLst>
              <a:gd name="connsiteX0" fmla="*/ 0 w 9511185"/>
              <a:gd name="connsiteY0" fmla="*/ 0 h 260238"/>
              <a:gd name="connsiteX1" fmla="*/ 9511185 w 9511185"/>
              <a:gd name="connsiteY1" fmla="*/ 0 h 260238"/>
              <a:gd name="connsiteX2" fmla="*/ 9250947 w 9511185"/>
              <a:gd name="connsiteY2" fmla="*/ 260238 h 260238"/>
              <a:gd name="connsiteX3" fmla="*/ 0 w 9511185"/>
              <a:gd name="connsiteY3" fmla="*/ 260238 h 260238"/>
              <a:gd name="connsiteX4" fmla="*/ 0 w 9511185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1185" h="260238">
                <a:moveTo>
                  <a:pt x="0" y="0"/>
                </a:moveTo>
                <a:lnTo>
                  <a:pt x="9511185" y="0"/>
                </a:lnTo>
                <a:lnTo>
                  <a:pt x="9250947" y="260238"/>
                </a:lnTo>
                <a:lnTo>
                  <a:pt x="0" y="260238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768885" y="3112252"/>
            <a:ext cx="2383770" cy="427476"/>
          </a:xfrm>
          <a:custGeom>
            <a:avLst/>
            <a:gdLst>
              <a:gd name="connsiteX0" fmla="*/ 260238 w 2727409"/>
              <a:gd name="connsiteY0" fmla="*/ 0 h 260238"/>
              <a:gd name="connsiteX1" fmla="*/ 2727409 w 2727409"/>
              <a:gd name="connsiteY1" fmla="*/ 0 h 260238"/>
              <a:gd name="connsiteX2" fmla="*/ 2727409 w 2727409"/>
              <a:gd name="connsiteY2" fmla="*/ 260238 h 260238"/>
              <a:gd name="connsiteX3" fmla="*/ 0 w 2727409"/>
              <a:gd name="connsiteY3" fmla="*/ 260238 h 260238"/>
              <a:gd name="connsiteX4" fmla="*/ 260238 w 2727409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409" h="260238">
                <a:moveTo>
                  <a:pt x="260238" y="0"/>
                </a:moveTo>
                <a:lnTo>
                  <a:pt x="2727409" y="0"/>
                </a:lnTo>
                <a:lnTo>
                  <a:pt x="2727409" y="260238"/>
                </a:lnTo>
                <a:lnTo>
                  <a:pt x="0" y="260238"/>
                </a:lnTo>
                <a:lnTo>
                  <a:pt x="26023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AEF3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179641" y="1548174"/>
            <a:ext cx="484660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7200" b="1" spc="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7200" b="1" spc="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novo_corporate_template_mar08">
  <a:themeElements>
    <a:clrScheme name="lenovo_corporate_template_mar08 2">
      <a:dk1>
        <a:srgbClr val="000000"/>
      </a:dk1>
      <a:lt1>
        <a:srgbClr val="FFFFFF"/>
      </a:lt1>
      <a:dk2>
        <a:srgbClr val="00529B"/>
      </a:dk2>
      <a:lt2>
        <a:srgbClr val="808080"/>
      </a:lt2>
      <a:accent1>
        <a:srgbClr val="FF9900"/>
      </a:accent1>
      <a:accent2>
        <a:srgbClr val="9EA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8F9900"/>
      </a:accent6>
      <a:hlink>
        <a:srgbClr val="0092BA"/>
      </a:hlink>
      <a:folHlink>
        <a:srgbClr val="FF0000"/>
      </a:folHlink>
    </a:clrScheme>
    <a:fontScheme name="lenovo_corporate_template_mar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lenovo_corporate_template_mar08 1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FF9900"/>
        </a:accent1>
        <a:accent2>
          <a:srgbClr val="55CAEB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4CB7D5"/>
        </a:accent6>
        <a:hlink>
          <a:srgbClr val="00AB38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novo_corporate_template_mar08 2">
        <a:dk1>
          <a:srgbClr val="000000"/>
        </a:dk1>
        <a:lt1>
          <a:srgbClr val="FFFFFF"/>
        </a:lt1>
        <a:dk2>
          <a:srgbClr val="00529B"/>
        </a:dk2>
        <a:lt2>
          <a:srgbClr val="808080"/>
        </a:lt2>
        <a:accent1>
          <a:srgbClr val="FF9900"/>
        </a:accent1>
        <a:accent2>
          <a:srgbClr val="9EA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8F9900"/>
        </a:accent6>
        <a:hlink>
          <a:srgbClr val="0092BA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HR系统</Template>
  <TotalTime>0</TotalTime>
  <Words>1455</Words>
  <Application>WPS 演示</Application>
  <PresentationFormat>全屏显示(16:9)</PresentationFormat>
  <Paragraphs>209</Paragraphs>
  <Slides>14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Arial Unicode MS</vt:lpstr>
      <vt:lpstr>Arial</vt:lpstr>
      <vt:lpstr>华文细黑</vt:lpstr>
      <vt:lpstr>lenovo_corporate_template_mar08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人力资源管理系统项目启动会.pptx</dc:title>
  <dc:creator>gxl</dc:creator>
  <cp:lastModifiedBy>宫小龙</cp:lastModifiedBy>
  <cp:revision>870</cp:revision>
  <dcterms:created xsi:type="dcterms:W3CDTF">2020-07-03T10:05:00Z</dcterms:created>
  <dcterms:modified xsi:type="dcterms:W3CDTF">2021-12-03T01:59:55Z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9796DDE7266340519B535B8920BE507A</vt:lpwstr>
  </property>
</Properties>
</file>